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6" r:id="rId2"/>
    <p:sldId id="265" r:id="rId3"/>
    <p:sldId id="257" r:id="rId4"/>
    <p:sldId id="259" r:id="rId5"/>
    <p:sldId id="268" r:id="rId6"/>
    <p:sldId id="269" r:id="rId7"/>
    <p:sldId id="270"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70A5"/>
    <a:srgbClr val="56B181"/>
    <a:srgbClr val="4F8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66" d="100"/>
          <a:sy n="66" d="100"/>
        </p:scale>
        <p:origin x="86" y="1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Candidate A</c:v>
                </c:pt>
              </c:strCache>
            </c:strRef>
          </c:tx>
          <c:spPr>
            <a:solidFill>
              <a:srgbClr val="56B181"/>
            </a:solidFill>
            <a:ln>
              <a:noFill/>
            </a:ln>
            <a:effectLst/>
            <a:sp3d/>
          </c:spPr>
          <c:invertIfNegative val="0"/>
          <c:cat>
            <c:strRef>
              <c:f>Sheet1!$A$2:$A$13</c:f>
              <c:strCache>
                <c:ptCount val="12"/>
                <c:pt idx="0">
                  <c:v>Spiritual Maturity</c:v>
                </c:pt>
                <c:pt idx="1">
                  <c:v>Clarity of Call</c:v>
                </c:pt>
                <c:pt idx="2">
                  <c:v>Relationship Management</c:v>
                </c:pt>
                <c:pt idx="3">
                  <c:v>Holistic Wellness</c:v>
                </c:pt>
                <c:pt idx="4">
                  <c:v>Cross-Cultural Experience &amp; Adapability</c:v>
                </c:pt>
                <c:pt idx="5">
                  <c:v>Church Involvement</c:v>
                </c:pt>
                <c:pt idx="6">
                  <c:v>Professional Development</c:v>
                </c:pt>
                <c:pt idx="7">
                  <c:v>Educational Preparation</c:v>
                </c:pt>
                <c:pt idx="8">
                  <c:v>Theological Coherence</c:v>
                </c:pt>
                <c:pt idx="9">
                  <c:v>Missions Evangelism Foundations</c:v>
                </c:pt>
                <c:pt idx="10">
                  <c:v>Global Perspectives</c:v>
                </c:pt>
                <c:pt idx="11">
                  <c:v>Financial Responsibility</c:v>
                </c:pt>
              </c:strCache>
            </c:strRef>
          </c:cat>
          <c:val>
            <c:numRef>
              <c:f>Sheet1!$B$2:$B$13</c:f>
              <c:numCache>
                <c:formatCode>General</c:formatCode>
                <c:ptCount val="12"/>
                <c:pt idx="0">
                  <c:v>3</c:v>
                </c:pt>
                <c:pt idx="1">
                  <c:v>2</c:v>
                </c:pt>
                <c:pt idx="2">
                  <c:v>2</c:v>
                </c:pt>
                <c:pt idx="3">
                  <c:v>2</c:v>
                </c:pt>
                <c:pt idx="4">
                  <c:v>1</c:v>
                </c:pt>
                <c:pt idx="5">
                  <c:v>3</c:v>
                </c:pt>
                <c:pt idx="6">
                  <c:v>2</c:v>
                </c:pt>
                <c:pt idx="7">
                  <c:v>2</c:v>
                </c:pt>
                <c:pt idx="8">
                  <c:v>3</c:v>
                </c:pt>
                <c:pt idx="9">
                  <c:v>3</c:v>
                </c:pt>
                <c:pt idx="10">
                  <c:v>2</c:v>
                </c:pt>
                <c:pt idx="11">
                  <c:v>3</c:v>
                </c:pt>
              </c:numCache>
            </c:numRef>
          </c:val>
          <c:extLst>
            <c:ext xmlns:c16="http://schemas.microsoft.com/office/drawing/2014/chart" uri="{C3380CC4-5D6E-409C-BE32-E72D297353CC}">
              <c16:uniqueId val="{00000000-F7BF-4DB1-B0B1-CD22779C3F58}"/>
            </c:ext>
          </c:extLst>
        </c:ser>
        <c:dLbls>
          <c:showLegendKey val="0"/>
          <c:showVal val="0"/>
          <c:showCatName val="0"/>
          <c:showSerName val="0"/>
          <c:showPercent val="0"/>
          <c:showBubbleSize val="0"/>
        </c:dLbls>
        <c:gapWidth val="150"/>
        <c:shape val="box"/>
        <c:axId val="570060088"/>
        <c:axId val="570062056"/>
        <c:axId val="0"/>
      </c:bar3DChart>
      <c:catAx>
        <c:axId val="570060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062056"/>
        <c:crosses val="autoZero"/>
        <c:auto val="1"/>
        <c:lblAlgn val="ctr"/>
        <c:lblOffset val="100"/>
        <c:noMultiLvlLbl val="0"/>
      </c:catAx>
      <c:valAx>
        <c:axId val="570062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060088"/>
        <c:crosses val="autoZero"/>
        <c:crossBetween val="between"/>
        <c:majorUnit val="1"/>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Sheet1!$C$1</c:f>
              <c:strCache>
                <c:ptCount val="1"/>
                <c:pt idx="0">
                  <c:v>Candidate B</c:v>
                </c:pt>
              </c:strCache>
            </c:strRef>
          </c:tx>
          <c:spPr>
            <a:solidFill>
              <a:srgbClr val="8770A5"/>
            </a:solidFill>
            <a:ln>
              <a:noFill/>
            </a:ln>
            <a:effectLst/>
            <a:sp3d/>
          </c:spPr>
          <c:invertIfNegative val="0"/>
          <c:cat>
            <c:strRef>
              <c:f>Sheet1!$A$2:$A$13</c:f>
              <c:strCache>
                <c:ptCount val="12"/>
                <c:pt idx="0">
                  <c:v>Spiritual Maturity</c:v>
                </c:pt>
                <c:pt idx="1">
                  <c:v>Clarity of Call</c:v>
                </c:pt>
                <c:pt idx="2">
                  <c:v>Relationship Management</c:v>
                </c:pt>
                <c:pt idx="3">
                  <c:v>Holistic Wellness</c:v>
                </c:pt>
                <c:pt idx="4">
                  <c:v>Cross-Cultural Experience &amp; Adapability</c:v>
                </c:pt>
                <c:pt idx="5">
                  <c:v>Church Involvement</c:v>
                </c:pt>
                <c:pt idx="6">
                  <c:v>Professional Development</c:v>
                </c:pt>
                <c:pt idx="7">
                  <c:v>Educational Preparation</c:v>
                </c:pt>
                <c:pt idx="8">
                  <c:v>Theological Coherence</c:v>
                </c:pt>
                <c:pt idx="9">
                  <c:v>Missions Evangelism Foundations</c:v>
                </c:pt>
                <c:pt idx="10">
                  <c:v>Global Perspectives</c:v>
                </c:pt>
                <c:pt idx="11">
                  <c:v>Financial Responsibility</c:v>
                </c:pt>
              </c:strCache>
            </c:strRef>
          </c:cat>
          <c:val>
            <c:numRef>
              <c:f>Sheet1!$C$2:$C$13</c:f>
              <c:numCache>
                <c:formatCode>General</c:formatCode>
                <c:ptCount val="12"/>
                <c:pt idx="0">
                  <c:v>1</c:v>
                </c:pt>
                <c:pt idx="1">
                  <c:v>1</c:v>
                </c:pt>
                <c:pt idx="2">
                  <c:v>1</c:v>
                </c:pt>
                <c:pt idx="3">
                  <c:v>1</c:v>
                </c:pt>
                <c:pt idx="4">
                  <c:v>3</c:v>
                </c:pt>
                <c:pt idx="5">
                  <c:v>1</c:v>
                </c:pt>
                <c:pt idx="6">
                  <c:v>3</c:v>
                </c:pt>
                <c:pt idx="7">
                  <c:v>3</c:v>
                </c:pt>
                <c:pt idx="8">
                  <c:v>2</c:v>
                </c:pt>
                <c:pt idx="9">
                  <c:v>1</c:v>
                </c:pt>
                <c:pt idx="10">
                  <c:v>1</c:v>
                </c:pt>
                <c:pt idx="11">
                  <c:v>1</c:v>
                </c:pt>
              </c:numCache>
            </c:numRef>
          </c:val>
          <c:extLst>
            <c:ext xmlns:c16="http://schemas.microsoft.com/office/drawing/2014/chart" uri="{C3380CC4-5D6E-409C-BE32-E72D297353CC}">
              <c16:uniqueId val="{00000001-F7BF-4DB1-B0B1-CD22779C3F58}"/>
            </c:ext>
          </c:extLst>
        </c:ser>
        <c:dLbls>
          <c:showLegendKey val="0"/>
          <c:showVal val="0"/>
          <c:showCatName val="0"/>
          <c:showSerName val="0"/>
          <c:showPercent val="0"/>
          <c:showBubbleSize val="0"/>
        </c:dLbls>
        <c:gapWidth val="150"/>
        <c:shape val="box"/>
        <c:axId val="570060088"/>
        <c:axId val="570062056"/>
        <c:axId val="0"/>
      </c:bar3DChart>
      <c:catAx>
        <c:axId val="570060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062056"/>
        <c:crosses val="autoZero"/>
        <c:auto val="1"/>
        <c:lblAlgn val="ctr"/>
        <c:lblOffset val="100"/>
        <c:noMultiLvlLbl val="0"/>
      </c:catAx>
      <c:valAx>
        <c:axId val="570062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060088"/>
        <c:crosses val="autoZero"/>
        <c:crossBetween val="between"/>
        <c:majorUnit val="1"/>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Candidate A</c:v>
                </c:pt>
              </c:strCache>
            </c:strRef>
          </c:tx>
          <c:spPr>
            <a:solidFill>
              <a:srgbClr val="56B181"/>
            </a:solidFill>
            <a:ln>
              <a:noFill/>
            </a:ln>
            <a:effectLst/>
            <a:sp3d/>
          </c:spPr>
          <c:invertIfNegative val="0"/>
          <c:cat>
            <c:strRef>
              <c:f>Sheet1!$A$2:$A$13</c:f>
              <c:strCache>
                <c:ptCount val="12"/>
                <c:pt idx="0">
                  <c:v>Spiritual Maturity</c:v>
                </c:pt>
                <c:pt idx="1">
                  <c:v>Clarity of Call</c:v>
                </c:pt>
                <c:pt idx="2">
                  <c:v>Relationship Management</c:v>
                </c:pt>
                <c:pt idx="3">
                  <c:v>Holistic Wellness</c:v>
                </c:pt>
                <c:pt idx="4">
                  <c:v>Cross-Cultural Experience &amp; Adapability</c:v>
                </c:pt>
                <c:pt idx="5">
                  <c:v>Church Involvement</c:v>
                </c:pt>
                <c:pt idx="6">
                  <c:v>Professional Development</c:v>
                </c:pt>
                <c:pt idx="7">
                  <c:v>Educational Preparation</c:v>
                </c:pt>
                <c:pt idx="8">
                  <c:v>Theological Coherence</c:v>
                </c:pt>
                <c:pt idx="9">
                  <c:v>Missions Evangelism Foundations</c:v>
                </c:pt>
                <c:pt idx="10">
                  <c:v>Global Perspectives</c:v>
                </c:pt>
                <c:pt idx="11">
                  <c:v>Financial Responsibility</c:v>
                </c:pt>
              </c:strCache>
            </c:strRef>
          </c:cat>
          <c:val>
            <c:numRef>
              <c:f>Sheet1!$B$2:$B$13</c:f>
              <c:numCache>
                <c:formatCode>General</c:formatCode>
                <c:ptCount val="12"/>
                <c:pt idx="0">
                  <c:v>3</c:v>
                </c:pt>
                <c:pt idx="1">
                  <c:v>2</c:v>
                </c:pt>
                <c:pt idx="2">
                  <c:v>2</c:v>
                </c:pt>
                <c:pt idx="3">
                  <c:v>2</c:v>
                </c:pt>
                <c:pt idx="4">
                  <c:v>1</c:v>
                </c:pt>
                <c:pt idx="5">
                  <c:v>3</c:v>
                </c:pt>
                <c:pt idx="6">
                  <c:v>2</c:v>
                </c:pt>
                <c:pt idx="7">
                  <c:v>2</c:v>
                </c:pt>
                <c:pt idx="8">
                  <c:v>3</c:v>
                </c:pt>
                <c:pt idx="9">
                  <c:v>3</c:v>
                </c:pt>
                <c:pt idx="10">
                  <c:v>2</c:v>
                </c:pt>
                <c:pt idx="11">
                  <c:v>3</c:v>
                </c:pt>
              </c:numCache>
            </c:numRef>
          </c:val>
          <c:extLst>
            <c:ext xmlns:c16="http://schemas.microsoft.com/office/drawing/2014/chart" uri="{C3380CC4-5D6E-409C-BE32-E72D297353CC}">
              <c16:uniqueId val="{00000000-F7BF-4DB1-B0B1-CD22779C3F58}"/>
            </c:ext>
          </c:extLst>
        </c:ser>
        <c:ser>
          <c:idx val="1"/>
          <c:order val="1"/>
          <c:tx>
            <c:strRef>
              <c:f>Sheet1!$C$1</c:f>
              <c:strCache>
                <c:ptCount val="1"/>
                <c:pt idx="0">
                  <c:v>Candidate B</c:v>
                </c:pt>
              </c:strCache>
            </c:strRef>
          </c:tx>
          <c:spPr>
            <a:solidFill>
              <a:srgbClr val="8770A5"/>
            </a:solidFill>
            <a:ln>
              <a:noFill/>
            </a:ln>
            <a:effectLst/>
            <a:sp3d/>
          </c:spPr>
          <c:invertIfNegative val="0"/>
          <c:cat>
            <c:strRef>
              <c:f>Sheet1!$A$2:$A$13</c:f>
              <c:strCache>
                <c:ptCount val="12"/>
                <c:pt idx="0">
                  <c:v>Spiritual Maturity</c:v>
                </c:pt>
                <c:pt idx="1">
                  <c:v>Clarity of Call</c:v>
                </c:pt>
                <c:pt idx="2">
                  <c:v>Relationship Management</c:v>
                </c:pt>
                <c:pt idx="3">
                  <c:v>Holistic Wellness</c:v>
                </c:pt>
                <c:pt idx="4">
                  <c:v>Cross-Cultural Experience &amp; Adapability</c:v>
                </c:pt>
                <c:pt idx="5">
                  <c:v>Church Involvement</c:v>
                </c:pt>
                <c:pt idx="6">
                  <c:v>Professional Development</c:v>
                </c:pt>
                <c:pt idx="7">
                  <c:v>Educational Preparation</c:v>
                </c:pt>
                <c:pt idx="8">
                  <c:v>Theological Coherence</c:v>
                </c:pt>
                <c:pt idx="9">
                  <c:v>Missions Evangelism Foundations</c:v>
                </c:pt>
                <c:pt idx="10">
                  <c:v>Global Perspectives</c:v>
                </c:pt>
                <c:pt idx="11">
                  <c:v>Financial Responsibility</c:v>
                </c:pt>
              </c:strCache>
            </c:strRef>
          </c:cat>
          <c:val>
            <c:numRef>
              <c:f>Sheet1!$C$2:$C$13</c:f>
              <c:numCache>
                <c:formatCode>General</c:formatCode>
                <c:ptCount val="12"/>
                <c:pt idx="0">
                  <c:v>1</c:v>
                </c:pt>
                <c:pt idx="1">
                  <c:v>1</c:v>
                </c:pt>
                <c:pt idx="2">
                  <c:v>1</c:v>
                </c:pt>
                <c:pt idx="3">
                  <c:v>1</c:v>
                </c:pt>
                <c:pt idx="4">
                  <c:v>3</c:v>
                </c:pt>
                <c:pt idx="5">
                  <c:v>1</c:v>
                </c:pt>
                <c:pt idx="6">
                  <c:v>3</c:v>
                </c:pt>
                <c:pt idx="7">
                  <c:v>3</c:v>
                </c:pt>
                <c:pt idx="8">
                  <c:v>2</c:v>
                </c:pt>
                <c:pt idx="9">
                  <c:v>1</c:v>
                </c:pt>
                <c:pt idx="10">
                  <c:v>1</c:v>
                </c:pt>
                <c:pt idx="11">
                  <c:v>1</c:v>
                </c:pt>
              </c:numCache>
            </c:numRef>
          </c:val>
          <c:extLst>
            <c:ext xmlns:c16="http://schemas.microsoft.com/office/drawing/2014/chart" uri="{C3380CC4-5D6E-409C-BE32-E72D297353CC}">
              <c16:uniqueId val="{00000001-F7BF-4DB1-B0B1-CD22779C3F58}"/>
            </c:ext>
          </c:extLst>
        </c:ser>
        <c:dLbls>
          <c:showLegendKey val="0"/>
          <c:showVal val="0"/>
          <c:showCatName val="0"/>
          <c:showSerName val="0"/>
          <c:showPercent val="0"/>
          <c:showBubbleSize val="0"/>
        </c:dLbls>
        <c:gapWidth val="150"/>
        <c:shape val="box"/>
        <c:axId val="570060088"/>
        <c:axId val="570062056"/>
        <c:axId val="0"/>
      </c:bar3DChart>
      <c:catAx>
        <c:axId val="570060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062056"/>
        <c:crosses val="autoZero"/>
        <c:auto val="1"/>
        <c:lblAlgn val="ctr"/>
        <c:lblOffset val="100"/>
        <c:noMultiLvlLbl val="0"/>
      </c:catAx>
      <c:valAx>
        <c:axId val="570062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060088"/>
        <c:crosses val="autoZero"/>
        <c:crossBetween val="between"/>
        <c:majorUnit val="1"/>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72F9B-D733-4DDF-B2E4-A4BF0490ED9C}" type="datetimeFigureOut">
              <a:rPr lang="en-US" smtClean="0"/>
              <a:t>5/19/2020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12BBA-2400-4F60-8436-CE885E45EDF1}" type="slidenum">
              <a:rPr lang="en-US" smtClean="0"/>
              <a:t>‹#›</a:t>
            </a:fld>
            <a:endParaRPr lang="en-US"/>
          </a:p>
        </p:txBody>
      </p:sp>
    </p:spTree>
    <p:extLst>
      <p:ext uri="{BB962C8B-B14F-4D97-AF65-F5344CB8AC3E}">
        <p14:creationId xmlns:p14="http://schemas.microsoft.com/office/powerpoint/2010/main" val="73950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83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Around the world, the candidate development team utilizes the 12 Core Elements for Missionary Candidates to help in this important endeavor. The 12 Core Elements were formed by a group of experts—consisting of Nazarene missiologists and Global Missions representatives—who were brought together to determine the core elements for faithful and effective missionaries. Since their formation, the 12 Core Elements have been regularly evaluated and affirmed. </a:t>
            </a:r>
          </a:p>
          <a:p>
            <a:endParaRPr lang="en-US" dirty="0"/>
          </a:p>
        </p:txBody>
      </p:sp>
      <p:sp>
        <p:nvSpPr>
          <p:cNvPr id="4" name="Slide Number Placeholder 3"/>
          <p:cNvSpPr>
            <a:spLocks noGrp="1"/>
          </p:cNvSpPr>
          <p:nvPr>
            <p:ph type="sldNum" sz="quarter" idx="10"/>
          </p:nvPr>
        </p:nvSpPr>
        <p:spPr/>
        <p:txBody>
          <a:bodyPr/>
          <a:lstStyle/>
          <a:p>
            <a:fld id="{41A12BBA-2400-4F60-8436-CE885E45EDF1}" type="slidenum">
              <a:rPr lang="en-US" smtClean="0"/>
              <a:t>3</a:t>
            </a:fld>
            <a:endParaRPr lang="en-US"/>
          </a:p>
        </p:txBody>
      </p:sp>
    </p:spTree>
    <p:extLst>
      <p:ext uri="{BB962C8B-B14F-4D97-AF65-F5344CB8AC3E}">
        <p14:creationId xmlns:p14="http://schemas.microsoft.com/office/powerpoint/2010/main" val="1108644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A19A-CD22-284B-8EAA-86EB67C20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D3CB7A-36B4-8243-B939-C869EDB28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9B5B10-B85B-7C4C-BF4A-95E993FAD612}"/>
              </a:ext>
            </a:extLst>
          </p:cNvPr>
          <p:cNvSpPr>
            <a:spLocks noGrp="1"/>
          </p:cNvSpPr>
          <p:nvPr>
            <p:ph type="dt" sz="half" idx="10"/>
          </p:nvPr>
        </p:nvSpPr>
        <p:spPr/>
        <p:txBody>
          <a:bodyPr/>
          <a:lstStyle/>
          <a:p>
            <a:fld id="{2BB76F19-347D-D346-AD8E-F632983FCF5F}" type="datetimeFigureOut">
              <a:rPr lang="en-US" smtClean="0"/>
              <a:t>5/19/2020</a:t>
            </a:fld>
            <a:endParaRPr lang="en-US"/>
          </a:p>
        </p:txBody>
      </p:sp>
      <p:sp>
        <p:nvSpPr>
          <p:cNvPr id="5" name="Footer Placeholder 4">
            <a:extLst>
              <a:ext uri="{FF2B5EF4-FFF2-40B4-BE49-F238E27FC236}">
                <a16:creationId xmlns:a16="http://schemas.microsoft.com/office/drawing/2014/main" id="{842C0772-098F-3543-8EBA-E25DADC26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EE6B0-596E-AC46-8DB2-FDCFBDC55B0E}"/>
              </a:ext>
            </a:extLst>
          </p:cNvPr>
          <p:cNvSpPr>
            <a:spLocks noGrp="1"/>
          </p:cNvSpPr>
          <p:nvPr>
            <p:ph type="sldNum" sz="quarter" idx="12"/>
          </p:nvPr>
        </p:nvSpPr>
        <p:spPr/>
        <p:txBody>
          <a:bodyPr/>
          <a:lstStyle/>
          <a:p>
            <a:fld id="{8F4F8F3E-8CB1-3345-9051-1F0CD1B63BDC}" type="slidenum">
              <a:rPr lang="en-US" smtClean="0"/>
              <a:t>‹#›</a:t>
            </a:fld>
            <a:endParaRPr lang="en-US"/>
          </a:p>
        </p:txBody>
      </p:sp>
    </p:spTree>
    <p:extLst>
      <p:ext uri="{BB962C8B-B14F-4D97-AF65-F5344CB8AC3E}">
        <p14:creationId xmlns:p14="http://schemas.microsoft.com/office/powerpoint/2010/main" val="393715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3EC9C-43F4-1B4E-8EBF-483F02FF03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D7213E-C965-3D40-9C3E-F8146EBD98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E0E56-9921-B64A-A228-478A13761B96}"/>
              </a:ext>
            </a:extLst>
          </p:cNvPr>
          <p:cNvSpPr>
            <a:spLocks noGrp="1"/>
          </p:cNvSpPr>
          <p:nvPr>
            <p:ph type="dt" sz="half" idx="10"/>
          </p:nvPr>
        </p:nvSpPr>
        <p:spPr/>
        <p:txBody>
          <a:bodyPr/>
          <a:lstStyle/>
          <a:p>
            <a:fld id="{2BB76F19-347D-D346-AD8E-F632983FCF5F}" type="datetimeFigureOut">
              <a:rPr lang="en-US" smtClean="0"/>
              <a:t>5/19/2020</a:t>
            </a:fld>
            <a:endParaRPr lang="en-US"/>
          </a:p>
        </p:txBody>
      </p:sp>
      <p:sp>
        <p:nvSpPr>
          <p:cNvPr id="5" name="Footer Placeholder 4">
            <a:extLst>
              <a:ext uri="{FF2B5EF4-FFF2-40B4-BE49-F238E27FC236}">
                <a16:creationId xmlns:a16="http://schemas.microsoft.com/office/drawing/2014/main" id="{CC991B23-7FBE-C445-87FD-653EFBCD9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F8238-D78D-AA43-A25F-2007ABF7D77C}"/>
              </a:ext>
            </a:extLst>
          </p:cNvPr>
          <p:cNvSpPr>
            <a:spLocks noGrp="1"/>
          </p:cNvSpPr>
          <p:nvPr>
            <p:ph type="sldNum" sz="quarter" idx="12"/>
          </p:nvPr>
        </p:nvSpPr>
        <p:spPr/>
        <p:txBody>
          <a:bodyPr/>
          <a:lstStyle/>
          <a:p>
            <a:fld id="{8F4F8F3E-8CB1-3345-9051-1F0CD1B63BDC}" type="slidenum">
              <a:rPr lang="en-US" smtClean="0"/>
              <a:t>‹#›</a:t>
            </a:fld>
            <a:endParaRPr lang="en-US"/>
          </a:p>
        </p:txBody>
      </p:sp>
    </p:spTree>
    <p:extLst>
      <p:ext uri="{BB962C8B-B14F-4D97-AF65-F5344CB8AC3E}">
        <p14:creationId xmlns:p14="http://schemas.microsoft.com/office/powerpoint/2010/main" val="71602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8F180-A7DD-1A4E-B878-6DC93FE1B1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C048D2-4F16-684A-A363-2DDBE12569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41831-CDD0-8B4D-8631-9EF4056D48B6}"/>
              </a:ext>
            </a:extLst>
          </p:cNvPr>
          <p:cNvSpPr>
            <a:spLocks noGrp="1"/>
          </p:cNvSpPr>
          <p:nvPr>
            <p:ph type="dt" sz="half" idx="10"/>
          </p:nvPr>
        </p:nvSpPr>
        <p:spPr/>
        <p:txBody>
          <a:bodyPr/>
          <a:lstStyle/>
          <a:p>
            <a:fld id="{2BB76F19-347D-D346-AD8E-F632983FCF5F}" type="datetimeFigureOut">
              <a:rPr lang="en-US" smtClean="0"/>
              <a:t>5/19/2020</a:t>
            </a:fld>
            <a:endParaRPr lang="en-US"/>
          </a:p>
        </p:txBody>
      </p:sp>
      <p:sp>
        <p:nvSpPr>
          <p:cNvPr id="5" name="Footer Placeholder 4">
            <a:extLst>
              <a:ext uri="{FF2B5EF4-FFF2-40B4-BE49-F238E27FC236}">
                <a16:creationId xmlns:a16="http://schemas.microsoft.com/office/drawing/2014/main" id="{D2E93802-073C-F44F-BDEC-EB5DFE1D1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DED6F-1217-7840-99E8-A3C770D33F0F}"/>
              </a:ext>
            </a:extLst>
          </p:cNvPr>
          <p:cNvSpPr>
            <a:spLocks noGrp="1"/>
          </p:cNvSpPr>
          <p:nvPr>
            <p:ph type="sldNum" sz="quarter" idx="12"/>
          </p:nvPr>
        </p:nvSpPr>
        <p:spPr/>
        <p:txBody>
          <a:bodyPr/>
          <a:lstStyle/>
          <a:p>
            <a:fld id="{8F4F8F3E-8CB1-3345-9051-1F0CD1B63BDC}" type="slidenum">
              <a:rPr lang="en-US" smtClean="0"/>
              <a:t>‹#›</a:t>
            </a:fld>
            <a:endParaRPr lang="en-US"/>
          </a:p>
        </p:txBody>
      </p:sp>
    </p:spTree>
    <p:extLst>
      <p:ext uri="{BB962C8B-B14F-4D97-AF65-F5344CB8AC3E}">
        <p14:creationId xmlns:p14="http://schemas.microsoft.com/office/powerpoint/2010/main" val="3538574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889000" y="1149350"/>
            <a:ext cx="10414000" cy="2324100"/>
          </a:xfrm>
          <a:prstGeom prst="rect">
            <a:avLst/>
          </a:prstGeom>
        </p:spPr>
        <p:txBody>
          <a:bodyPr lIns="91439" tIns="91439" rIns="91439" bIns="91439" anchor="b"/>
          <a:lstStyle>
            <a:lvl1pPr defTabSz="914400">
              <a:lnSpc>
                <a:spcPct val="90000"/>
              </a:lnSpc>
              <a:defRPr sz="4400">
                <a:latin typeface="Lato-Light"/>
                <a:ea typeface="Lato-Light"/>
                <a:cs typeface="Lato-Light"/>
                <a:sym typeface="Lato-Light"/>
              </a:defRPr>
            </a:lvl1pPr>
          </a:lstStyle>
          <a:p>
            <a:r>
              <a:t>Title Text</a:t>
            </a:r>
          </a:p>
        </p:txBody>
      </p:sp>
      <p:sp>
        <p:nvSpPr>
          <p:cNvPr id="118" name="Body Level One…"/>
          <p:cNvSpPr txBox="1">
            <a:spLocks noGrp="1"/>
          </p:cNvSpPr>
          <p:nvPr>
            <p:ph type="body" sz="quarter" idx="1"/>
          </p:nvPr>
        </p:nvSpPr>
        <p:spPr>
          <a:xfrm>
            <a:off x="889000" y="3536950"/>
            <a:ext cx="10414000" cy="793750"/>
          </a:xfrm>
          <a:prstGeom prst="rect">
            <a:avLst/>
          </a:prstGeom>
        </p:spPr>
        <p:txBody>
          <a:bodyPr lIns="91439" tIns="91439" rIns="91439" bIns="91439" anchor="t"/>
          <a:lstStyle>
            <a:lvl1pPr marL="0" indent="0" algn="ctr" defTabSz="914400">
              <a:lnSpc>
                <a:spcPct val="125000"/>
              </a:lnSpc>
              <a:spcBef>
                <a:spcPts val="2400"/>
              </a:spcBef>
              <a:buSzTx/>
              <a:buNone/>
              <a:defRPr sz="2700">
                <a:solidFill>
                  <a:srgbClr val="404041"/>
                </a:solidFill>
                <a:latin typeface="Lato-Regular"/>
                <a:ea typeface="Lato-Regular"/>
                <a:cs typeface="Lato-Regular"/>
                <a:sym typeface="Lato-Regular"/>
              </a:defRPr>
            </a:lvl1pPr>
            <a:lvl2pPr marL="0" indent="0" algn="ctr" defTabSz="914400">
              <a:lnSpc>
                <a:spcPct val="125000"/>
              </a:lnSpc>
              <a:spcBef>
                <a:spcPts val="2400"/>
              </a:spcBef>
              <a:buSzTx/>
              <a:buNone/>
              <a:defRPr sz="2700">
                <a:solidFill>
                  <a:srgbClr val="404041"/>
                </a:solidFill>
                <a:latin typeface="Lato-Regular"/>
                <a:ea typeface="Lato-Regular"/>
                <a:cs typeface="Lato-Regular"/>
                <a:sym typeface="Lato-Regular"/>
              </a:defRPr>
            </a:lvl2pPr>
            <a:lvl3pPr marL="0" indent="0" algn="ctr" defTabSz="914400">
              <a:lnSpc>
                <a:spcPct val="125000"/>
              </a:lnSpc>
              <a:spcBef>
                <a:spcPts val="2400"/>
              </a:spcBef>
              <a:buSzTx/>
              <a:buNone/>
              <a:defRPr sz="2700">
                <a:solidFill>
                  <a:srgbClr val="404041"/>
                </a:solidFill>
                <a:latin typeface="Lato-Regular"/>
                <a:ea typeface="Lato-Regular"/>
                <a:cs typeface="Lato-Regular"/>
                <a:sym typeface="Lato-Regular"/>
              </a:defRPr>
            </a:lvl3pPr>
            <a:lvl4pPr marL="0" indent="0" algn="ctr" defTabSz="914400">
              <a:lnSpc>
                <a:spcPct val="125000"/>
              </a:lnSpc>
              <a:spcBef>
                <a:spcPts val="2400"/>
              </a:spcBef>
              <a:buSzTx/>
              <a:buNone/>
              <a:defRPr sz="2700">
                <a:solidFill>
                  <a:srgbClr val="404041"/>
                </a:solidFill>
                <a:latin typeface="Lato-Regular"/>
                <a:ea typeface="Lato-Regular"/>
                <a:cs typeface="Lato-Regular"/>
                <a:sym typeface="Lato-Regular"/>
              </a:defRPr>
            </a:lvl4pPr>
            <a:lvl5pPr marL="0" indent="0" algn="ctr" defTabSz="914400">
              <a:lnSpc>
                <a:spcPct val="125000"/>
              </a:lnSpc>
              <a:spcBef>
                <a:spcPts val="2400"/>
              </a:spcBef>
              <a:buSzTx/>
              <a:buNone/>
              <a:defRPr sz="2700">
                <a:solidFill>
                  <a:srgbClr val="404041"/>
                </a:solidFill>
                <a:latin typeface="Lato-Regular"/>
                <a:ea typeface="Lato-Regular"/>
                <a:cs typeface="Lato-Regular"/>
                <a:sym typeface="Lato-Regular"/>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0" y="0"/>
            <a:ext cx="352063" cy="364490"/>
          </a:xfrm>
          <a:prstGeom prst="rect">
            <a:avLst/>
          </a:prstGeom>
        </p:spPr>
        <p:txBody>
          <a:bodyPr lIns="91439" tIns="91439" rIns="91439" bIns="91439"/>
          <a:lstStyle>
            <a:lvl1pPr algn="l" defTabSz="914400">
              <a:defRPr sz="1800">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47472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E79F-94C3-974F-980E-776D810A8B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7CE6F-8448-BD48-B55A-7E409F2BDB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09C29-B461-5B4D-B929-AEC99F34BF86}"/>
              </a:ext>
            </a:extLst>
          </p:cNvPr>
          <p:cNvSpPr>
            <a:spLocks noGrp="1"/>
          </p:cNvSpPr>
          <p:nvPr>
            <p:ph type="dt" sz="half" idx="10"/>
          </p:nvPr>
        </p:nvSpPr>
        <p:spPr/>
        <p:txBody>
          <a:bodyPr/>
          <a:lstStyle/>
          <a:p>
            <a:fld id="{2BB76F19-347D-D346-AD8E-F632983FCF5F}" type="datetimeFigureOut">
              <a:rPr lang="en-US" smtClean="0"/>
              <a:t>5/19/2020</a:t>
            </a:fld>
            <a:endParaRPr lang="en-US"/>
          </a:p>
        </p:txBody>
      </p:sp>
      <p:sp>
        <p:nvSpPr>
          <p:cNvPr id="5" name="Footer Placeholder 4">
            <a:extLst>
              <a:ext uri="{FF2B5EF4-FFF2-40B4-BE49-F238E27FC236}">
                <a16:creationId xmlns:a16="http://schemas.microsoft.com/office/drawing/2014/main" id="{BB4A074E-A275-8D49-BDFE-E5941A184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84B71-1C14-E547-A805-1DE133EB62A0}"/>
              </a:ext>
            </a:extLst>
          </p:cNvPr>
          <p:cNvSpPr>
            <a:spLocks noGrp="1"/>
          </p:cNvSpPr>
          <p:nvPr>
            <p:ph type="sldNum" sz="quarter" idx="12"/>
          </p:nvPr>
        </p:nvSpPr>
        <p:spPr/>
        <p:txBody>
          <a:bodyPr/>
          <a:lstStyle/>
          <a:p>
            <a:fld id="{8F4F8F3E-8CB1-3345-9051-1F0CD1B63BDC}" type="slidenum">
              <a:rPr lang="en-US" smtClean="0"/>
              <a:t>‹#›</a:t>
            </a:fld>
            <a:endParaRPr lang="en-US"/>
          </a:p>
        </p:txBody>
      </p:sp>
    </p:spTree>
    <p:extLst>
      <p:ext uri="{BB962C8B-B14F-4D97-AF65-F5344CB8AC3E}">
        <p14:creationId xmlns:p14="http://schemas.microsoft.com/office/powerpoint/2010/main" val="65682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8887B-7F99-5B44-9C9B-56D26F7BB0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95675E-C8C1-C143-86D4-0E4D43C84D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29F4DB-A605-DB45-BA2A-222360826DC3}"/>
              </a:ext>
            </a:extLst>
          </p:cNvPr>
          <p:cNvSpPr>
            <a:spLocks noGrp="1"/>
          </p:cNvSpPr>
          <p:nvPr>
            <p:ph type="dt" sz="half" idx="10"/>
          </p:nvPr>
        </p:nvSpPr>
        <p:spPr/>
        <p:txBody>
          <a:bodyPr/>
          <a:lstStyle/>
          <a:p>
            <a:fld id="{2BB76F19-347D-D346-AD8E-F632983FCF5F}" type="datetimeFigureOut">
              <a:rPr lang="en-US" smtClean="0"/>
              <a:t>5/19/2020</a:t>
            </a:fld>
            <a:endParaRPr lang="en-US"/>
          </a:p>
        </p:txBody>
      </p:sp>
      <p:sp>
        <p:nvSpPr>
          <p:cNvPr id="5" name="Footer Placeholder 4">
            <a:extLst>
              <a:ext uri="{FF2B5EF4-FFF2-40B4-BE49-F238E27FC236}">
                <a16:creationId xmlns:a16="http://schemas.microsoft.com/office/drawing/2014/main" id="{6E1D0973-2166-4F41-8C85-6A61FE2D9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1E34E-18D0-1340-BABF-FC0EB2A6A9B9}"/>
              </a:ext>
            </a:extLst>
          </p:cNvPr>
          <p:cNvSpPr>
            <a:spLocks noGrp="1"/>
          </p:cNvSpPr>
          <p:nvPr>
            <p:ph type="sldNum" sz="quarter" idx="12"/>
          </p:nvPr>
        </p:nvSpPr>
        <p:spPr/>
        <p:txBody>
          <a:bodyPr/>
          <a:lstStyle/>
          <a:p>
            <a:fld id="{8F4F8F3E-8CB1-3345-9051-1F0CD1B63BDC}" type="slidenum">
              <a:rPr lang="en-US" smtClean="0"/>
              <a:t>‹#›</a:t>
            </a:fld>
            <a:endParaRPr lang="en-US"/>
          </a:p>
        </p:txBody>
      </p:sp>
    </p:spTree>
    <p:extLst>
      <p:ext uri="{BB962C8B-B14F-4D97-AF65-F5344CB8AC3E}">
        <p14:creationId xmlns:p14="http://schemas.microsoft.com/office/powerpoint/2010/main" val="3682270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DD44-CDE0-9645-9952-776CFE8E7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019B36-4766-7A49-A929-D5B2335987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F58CAC-7AC8-FB49-A9FD-05191B2C54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46EC1-DD7D-7F48-85D8-F4A35C7FB5A3}"/>
              </a:ext>
            </a:extLst>
          </p:cNvPr>
          <p:cNvSpPr>
            <a:spLocks noGrp="1"/>
          </p:cNvSpPr>
          <p:nvPr>
            <p:ph type="dt" sz="half" idx="10"/>
          </p:nvPr>
        </p:nvSpPr>
        <p:spPr/>
        <p:txBody>
          <a:bodyPr/>
          <a:lstStyle/>
          <a:p>
            <a:fld id="{2BB76F19-347D-D346-AD8E-F632983FCF5F}" type="datetimeFigureOut">
              <a:rPr lang="en-US" smtClean="0"/>
              <a:t>5/19/2020</a:t>
            </a:fld>
            <a:endParaRPr lang="en-US"/>
          </a:p>
        </p:txBody>
      </p:sp>
      <p:sp>
        <p:nvSpPr>
          <p:cNvPr id="6" name="Footer Placeholder 5">
            <a:extLst>
              <a:ext uri="{FF2B5EF4-FFF2-40B4-BE49-F238E27FC236}">
                <a16:creationId xmlns:a16="http://schemas.microsoft.com/office/drawing/2014/main" id="{B012574C-0516-7247-8933-83FE6C747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A129DE-BA8F-EF4F-878C-FF4F6494AD10}"/>
              </a:ext>
            </a:extLst>
          </p:cNvPr>
          <p:cNvSpPr>
            <a:spLocks noGrp="1"/>
          </p:cNvSpPr>
          <p:nvPr>
            <p:ph type="sldNum" sz="quarter" idx="12"/>
          </p:nvPr>
        </p:nvSpPr>
        <p:spPr/>
        <p:txBody>
          <a:bodyPr/>
          <a:lstStyle/>
          <a:p>
            <a:fld id="{8F4F8F3E-8CB1-3345-9051-1F0CD1B63BDC}" type="slidenum">
              <a:rPr lang="en-US" smtClean="0"/>
              <a:t>‹#›</a:t>
            </a:fld>
            <a:endParaRPr lang="en-US"/>
          </a:p>
        </p:txBody>
      </p:sp>
    </p:spTree>
    <p:extLst>
      <p:ext uri="{BB962C8B-B14F-4D97-AF65-F5344CB8AC3E}">
        <p14:creationId xmlns:p14="http://schemas.microsoft.com/office/powerpoint/2010/main" val="337859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F2FF-6A2C-534A-BF59-1C03DFC3DC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439D68-3565-A848-80D7-4B832C5E57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A0A25A-13D9-2B46-A8E1-DF1782D7C6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3DADCB-1F27-FD45-BDFC-5846CACCAE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7BB80A-1C06-7E44-9454-FA100EA470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B29F6B-36E6-E146-9696-2897DD2D3F08}"/>
              </a:ext>
            </a:extLst>
          </p:cNvPr>
          <p:cNvSpPr>
            <a:spLocks noGrp="1"/>
          </p:cNvSpPr>
          <p:nvPr>
            <p:ph type="dt" sz="half" idx="10"/>
          </p:nvPr>
        </p:nvSpPr>
        <p:spPr/>
        <p:txBody>
          <a:bodyPr/>
          <a:lstStyle/>
          <a:p>
            <a:fld id="{2BB76F19-347D-D346-AD8E-F632983FCF5F}" type="datetimeFigureOut">
              <a:rPr lang="en-US" smtClean="0"/>
              <a:t>5/19/2020</a:t>
            </a:fld>
            <a:endParaRPr lang="en-US"/>
          </a:p>
        </p:txBody>
      </p:sp>
      <p:sp>
        <p:nvSpPr>
          <p:cNvPr id="8" name="Footer Placeholder 7">
            <a:extLst>
              <a:ext uri="{FF2B5EF4-FFF2-40B4-BE49-F238E27FC236}">
                <a16:creationId xmlns:a16="http://schemas.microsoft.com/office/drawing/2014/main" id="{99B3628A-31C0-4642-B76C-0CCAD96C03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4C3AB2-4A1E-4F4D-8018-E96BFDF4BC4B}"/>
              </a:ext>
            </a:extLst>
          </p:cNvPr>
          <p:cNvSpPr>
            <a:spLocks noGrp="1"/>
          </p:cNvSpPr>
          <p:nvPr>
            <p:ph type="sldNum" sz="quarter" idx="12"/>
          </p:nvPr>
        </p:nvSpPr>
        <p:spPr/>
        <p:txBody>
          <a:bodyPr/>
          <a:lstStyle/>
          <a:p>
            <a:fld id="{8F4F8F3E-8CB1-3345-9051-1F0CD1B63BDC}" type="slidenum">
              <a:rPr lang="en-US" smtClean="0"/>
              <a:t>‹#›</a:t>
            </a:fld>
            <a:endParaRPr lang="en-US"/>
          </a:p>
        </p:txBody>
      </p:sp>
    </p:spTree>
    <p:extLst>
      <p:ext uri="{BB962C8B-B14F-4D97-AF65-F5344CB8AC3E}">
        <p14:creationId xmlns:p14="http://schemas.microsoft.com/office/powerpoint/2010/main" val="245348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DD95-82CB-A84A-B0D8-539289150B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0CF371-4A70-4B46-8BD9-BA3B51C9870C}"/>
              </a:ext>
            </a:extLst>
          </p:cNvPr>
          <p:cNvSpPr>
            <a:spLocks noGrp="1"/>
          </p:cNvSpPr>
          <p:nvPr>
            <p:ph type="dt" sz="half" idx="10"/>
          </p:nvPr>
        </p:nvSpPr>
        <p:spPr/>
        <p:txBody>
          <a:bodyPr/>
          <a:lstStyle/>
          <a:p>
            <a:fld id="{2BB76F19-347D-D346-AD8E-F632983FCF5F}" type="datetimeFigureOut">
              <a:rPr lang="en-US" smtClean="0"/>
              <a:t>5/19/2020</a:t>
            </a:fld>
            <a:endParaRPr lang="en-US"/>
          </a:p>
        </p:txBody>
      </p:sp>
      <p:sp>
        <p:nvSpPr>
          <p:cNvPr id="4" name="Footer Placeholder 3">
            <a:extLst>
              <a:ext uri="{FF2B5EF4-FFF2-40B4-BE49-F238E27FC236}">
                <a16:creationId xmlns:a16="http://schemas.microsoft.com/office/drawing/2014/main" id="{B2AEBA76-C562-374F-8A98-685B985B66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0529D2-B58A-E44D-9D1A-30994196D07A}"/>
              </a:ext>
            </a:extLst>
          </p:cNvPr>
          <p:cNvSpPr>
            <a:spLocks noGrp="1"/>
          </p:cNvSpPr>
          <p:nvPr>
            <p:ph type="sldNum" sz="quarter" idx="12"/>
          </p:nvPr>
        </p:nvSpPr>
        <p:spPr/>
        <p:txBody>
          <a:bodyPr/>
          <a:lstStyle/>
          <a:p>
            <a:fld id="{8F4F8F3E-8CB1-3345-9051-1F0CD1B63BDC}" type="slidenum">
              <a:rPr lang="en-US" smtClean="0"/>
              <a:t>‹#›</a:t>
            </a:fld>
            <a:endParaRPr lang="en-US"/>
          </a:p>
        </p:txBody>
      </p:sp>
    </p:spTree>
    <p:extLst>
      <p:ext uri="{BB962C8B-B14F-4D97-AF65-F5344CB8AC3E}">
        <p14:creationId xmlns:p14="http://schemas.microsoft.com/office/powerpoint/2010/main" val="254733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609284-79F6-EC4B-BB87-E4A55CC95D77}"/>
              </a:ext>
            </a:extLst>
          </p:cNvPr>
          <p:cNvSpPr>
            <a:spLocks noGrp="1"/>
          </p:cNvSpPr>
          <p:nvPr>
            <p:ph type="dt" sz="half" idx="10"/>
          </p:nvPr>
        </p:nvSpPr>
        <p:spPr/>
        <p:txBody>
          <a:bodyPr/>
          <a:lstStyle/>
          <a:p>
            <a:fld id="{2BB76F19-347D-D346-AD8E-F632983FCF5F}" type="datetimeFigureOut">
              <a:rPr lang="en-US" smtClean="0"/>
              <a:t>5/19/2020</a:t>
            </a:fld>
            <a:endParaRPr lang="en-US"/>
          </a:p>
        </p:txBody>
      </p:sp>
      <p:sp>
        <p:nvSpPr>
          <p:cNvPr id="3" name="Footer Placeholder 2">
            <a:extLst>
              <a:ext uri="{FF2B5EF4-FFF2-40B4-BE49-F238E27FC236}">
                <a16:creationId xmlns:a16="http://schemas.microsoft.com/office/drawing/2014/main" id="{370335C2-6F46-D647-A59E-420B8C5070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7A7E2B-E12E-E34B-9604-500A5C4F2862}"/>
              </a:ext>
            </a:extLst>
          </p:cNvPr>
          <p:cNvSpPr>
            <a:spLocks noGrp="1"/>
          </p:cNvSpPr>
          <p:nvPr>
            <p:ph type="sldNum" sz="quarter" idx="12"/>
          </p:nvPr>
        </p:nvSpPr>
        <p:spPr/>
        <p:txBody>
          <a:bodyPr/>
          <a:lstStyle/>
          <a:p>
            <a:fld id="{8F4F8F3E-8CB1-3345-9051-1F0CD1B63BDC}" type="slidenum">
              <a:rPr lang="en-US" smtClean="0"/>
              <a:t>‹#›</a:t>
            </a:fld>
            <a:endParaRPr lang="en-US"/>
          </a:p>
        </p:txBody>
      </p:sp>
    </p:spTree>
    <p:extLst>
      <p:ext uri="{BB962C8B-B14F-4D97-AF65-F5344CB8AC3E}">
        <p14:creationId xmlns:p14="http://schemas.microsoft.com/office/powerpoint/2010/main" val="251396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8547-B3F1-B040-A0A9-9039D70DA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3D475B-CF00-A647-99AA-A71F5458F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E82920-4F83-C242-8B51-6D1150D9F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5E5B1E-F3DA-7A4E-9C9F-DEB9765DFC6C}"/>
              </a:ext>
            </a:extLst>
          </p:cNvPr>
          <p:cNvSpPr>
            <a:spLocks noGrp="1"/>
          </p:cNvSpPr>
          <p:nvPr>
            <p:ph type="dt" sz="half" idx="10"/>
          </p:nvPr>
        </p:nvSpPr>
        <p:spPr/>
        <p:txBody>
          <a:bodyPr/>
          <a:lstStyle/>
          <a:p>
            <a:fld id="{2BB76F19-347D-D346-AD8E-F632983FCF5F}" type="datetimeFigureOut">
              <a:rPr lang="en-US" smtClean="0"/>
              <a:t>5/19/2020</a:t>
            </a:fld>
            <a:endParaRPr lang="en-US"/>
          </a:p>
        </p:txBody>
      </p:sp>
      <p:sp>
        <p:nvSpPr>
          <p:cNvPr id="6" name="Footer Placeholder 5">
            <a:extLst>
              <a:ext uri="{FF2B5EF4-FFF2-40B4-BE49-F238E27FC236}">
                <a16:creationId xmlns:a16="http://schemas.microsoft.com/office/drawing/2014/main" id="{5D4C209A-AAED-D84E-BD36-4D5C180A7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AA1878-BE7F-7147-A85F-49E53994DA44}"/>
              </a:ext>
            </a:extLst>
          </p:cNvPr>
          <p:cNvSpPr>
            <a:spLocks noGrp="1"/>
          </p:cNvSpPr>
          <p:nvPr>
            <p:ph type="sldNum" sz="quarter" idx="12"/>
          </p:nvPr>
        </p:nvSpPr>
        <p:spPr/>
        <p:txBody>
          <a:bodyPr/>
          <a:lstStyle/>
          <a:p>
            <a:fld id="{8F4F8F3E-8CB1-3345-9051-1F0CD1B63BDC}" type="slidenum">
              <a:rPr lang="en-US" smtClean="0"/>
              <a:t>‹#›</a:t>
            </a:fld>
            <a:endParaRPr lang="en-US"/>
          </a:p>
        </p:txBody>
      </p:sp>
    </p:spTree>
    <p:extLst>
      <p:ext uri="{BB962C8B-B14F-4D97-AF65-F5344CB8AC3E}">
        <p14:creationId xmlns:p14="http://schemas.microsoft.com/office/powerpoint/2010/main" val="414920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EDAB-6040-D84B-95C6-6B13A3967D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2EBA47-E04F-7146-B1BB-1775D60ECB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2B1E65-2FE4-9647-A079-CFDD79BA3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DD83EA-2FD2-BE47-8C8C-B9155CA19971}"/>
              </a:ext>
            </a:extLst>
          </p:cNvPr>
          <p:cNvSpPr>
            <a:spLocks noGrp="1"/>
          </p:cNvSpPr>
          <p:nvPr>
            <p:ph type="dt" sz="half" idx="10"/>
          </p:nvPr>
        </p:nvSpPr>
        <p:spPr/>
        <p:txBody>
          <a:bodyPr/>
          <a:lstStyle/>
          <a:p>
            <a:fld id="{2BB76F19-347D-D346-AD8E-F632983FCF5F}" type="datetimeFigureOut">
              <a:rPr lang="en-US" smtClean="0"/>
              <a:t>5/19/2020</a:t>
            </a:fld>
            <a:endParaRPr lang="en-US"/>
          </a:p>
        </p:txBody>
      </p:sp>
      <p:sp>
        <p:nvSpPr>
          <p:cNvPr id="6" name="Footer Placeholder 5">
            <a:extLst>
              <a:ext uri="{FF2B5EF4-FFF2-40B4-BE49-F238E27FC236}">
                <a16:creationId xmlns:a16="http://schemas.microsoft.com/office/drawing/2014/main" id="{5B7D326A-8D78-B24A-8C43-AF0193DD06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1A492-CFCD-7546-9EBE-ECCCD4EEF331}"/>
              </a:ext>
            </a:extLst>
          </p:cNvPr>
          <p:cNvSpPr>
            <a:spLocks noGrp="1"/>
          </p:cNvSpPr>
          <p:nvPr>
            <p:ph type="sldNum" sz="quarter" idx="12"/>
          </p:nvPr>
        </p:nvSpPr>
        <p:spPr/>
        <p:txBody>
          <a:bodyPr/>
          <a:lstStyle/>
          <a:p>
            <a:fld id="{8F4F8F3E-8CB1-3345-9051-1F0CD1B63BDC}" type="slidenum">
              <a:rPr lang="en-US" smtClean="0"/>
              <a:t>‹#›</a:t>
            </a:fld>
            <a:endParaRPr lang="en-US"/>
          </a:p>
        </p:txBody>
      </p:sp>
    </p:spTree>
    <p:extLst>
      <p:ext uri="{BB962C8B-B14F-4D97-AF65-F5344CB8AC3E}">
        <p14:creationId xmlns:p14="http://schemas.microsoft.com/office/powerpoint/2010/main" val="185734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3EBFCD-7F88-8143-9397-97D0ACAF47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627C79-0B33-B04A-893E-3CCF5C617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48C11-1D40-054B-8B16-ADDCA9D945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76F19-347D-D346-AD8E-F632983FCF5F}" type="datetimeFigureOut">
              <a:rPr lang="en-US" smtClean="0"/>
              <a:t>5/19/2020</a:t>
            </a:fld>
            <a:endParaRPr lang="en-US"/>
          </a:p>
        </p:txBody>
      </p:sp>
      <p:sp>
        <p:nvSpPr>
          <p:cNvPr id="5" name="Footer Placeholder 4">
            <a:extLst>
              <a:ext uri="{FF2B5EF4-FFF2-40B4-BE49-F238E27FC236}">
                <a16:creationId xmlns:a16="http://schemas.microsoft.com/office/drawing/2014/main" id="{7AFB4B9C-83ED-3F46-AEC4-DA751BBB47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3BEA4-8DD8-2C41-AD76-467C0A71D1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F8F3E-8CB1-3345-9051-1F0CD1B63BDC}" type="slidenum">
              <a:rPr lang="en-US" smtClean="0"/>
              <a:t>‹#›</a:t>
            </a:fld>
            <a:endParaRPr lang="en-US"/>
          </a:p>
        </p:txBody>
      </p:sp>
    </p:spTree>
    <p:extLst>
      <p:ext uri="{BB962C8B-B14F-4D97-AF65-F5344CB8AC3E}">
        <p14:creationId xmlns:p14="http://schemas.microsoft.com/office/powerpoint/2010/main" val="847460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louis-kang-96951-unsplash.jpg" descr="louis-kang-96951-unsplash.jpg"/>
          <p:cNvPicPr>
            <a:picLocks noChangeAspect="1"/>
          </p:cNvPicPr>
          <p:nvPr/>
        </p:nvPicPr>
        <p:blipFill>
          <a:blip r:embed="rId3"/>
          <a:stretch>
            <a:fillRect/>
          </a:stretch>
        </p:blipFill>
        <p:spPr>
          <a:xfrm>
            <a:off x="0" y="-454369"/>
            <a:ext cx="12192000" cy="8128000"/>
          </a:xfrm>
          <a:prstGeom prst="rect">
            <a:avLst/>
          </a:prstGeom>
          <a:ln w="12700">
            <a:miter lim="400000"/>
          </a:ln>
        </p:spPr>
      </p:pic>
      <p:sp>
        <p:nvSpPr>
          <p:cNvPr id="129" name="Rectangle"/>
          <p:cNvSpPr/>
          <p:nvPr/>
        </p:nvSpPr>
        <p:spPr>
          <a:xfrm>
            <a:off x="-180108" y="-454369"/>
            <a:ext cx="12396936" cy="8573133"/>
          </a:xfrm>
          <a:prstGeom prst="rect">
            <a:avLst/>
          </a:prstGeom>
          <a:gradFill>
            <a:gsLst>
              <a:gs pos="0">
                <a:srgbClr val="539C19">
                  <a:alpha val="60757"/>
                </a:srgbClr>
              </a:gs>
              <a:gs pos="100000">
                <a:srgbClr val="0091B8">
                  <a:alpha val="60757"/>
                </a:srgbClr>
              </a:gs>
            </a:gsLst>
            <a:lin ang="300376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30" name="Line"/>
          <p:cNvSpPr/>
          <p:nvPr/>
        </p:nvSpPr>
        <p:spPr>
          <a:xfrm>
            <a:off x="484328" y="472398"/>
            <a:ext cx="11229694" cy="5919555"/>
          </a:xfrm>
          <a:custGeom>
            <a:avLst/>
            <a:gdLst/>
            <a:ahLst/>
            <a:cxnLst>
              <a:cxn ang="0">
                <a:pos x="wd2" y="hd2"/>
              </a:cxn>
              <a:cxn ang="5400000">
                <a:pos x="wd2" y="hd2"/>
              </a:cxn>
              <a:cxn ang="10800000">
                <a:pos x="wd2" y="hd2"/>
              </a:cxn>
              <a:cxn ang="16200000">
                <a:pos x="wd2" y="hd2"/>
              </a:cxn>
            </a:cxnLst>
            <a:rect l="0" t="0" r="r" b="b"/>
            <a:pathLst>
              <a:path w="21600" h="21600" extrusionOk="0">
                <a:moveTo>
                  <a:pt x="20552" y="21600"/>
                </a:moveTo>
                <a:lnTo>
                  <a:pt x="0" y="21576"/>
                </a:lnTo>
                <a:lnTo>
                  <a:pt x="0" y="0"/>
                </a:lnTo>
                <a:lnTo>
                  <a:pt x="21587" y="0"/>
                </a:lnTo>
                <a:cubicBezTo>
                  <a:pt x="21585" y="3596"/>
                  <a:pt x="21585" y="7192"/>
                  <a:pt x="21587" y="10788"/>
                </a:cubicBezTo>
                <a:cubicBezTo>
                  <a:pt x="21590" y="13970"/>
                  <a:pt x="21594" y="17152"/>
                  <a:pt x="21600" y="20334"/>
                </a:cubicBezTo>
              </a:path>
            </a:pathLst>
          </a:custGeom>
          <a:ln w="25400">
            <a:solidFill>
              <a:srgbClr val="FFFFFF"/>
            </a:solidFill>
            <a:miter lim="400000"/>
          </a:ln>
        </p:spPr>
        <p:txBody>
          <a:bodyPr lIns="0" tIns="0" rIns="0" bIns="0" anchor="ctr"/>
          <a:lstStyle/>
          <a:p>
            <a:pPr>
              <a:defRPr sz="3400" b="0">
                <a:solidFill>
                  <a:srgbClr val="FFFFFF"/>
                </a:solidFill>
                <a:latin typeface="+mn-lt"/>
                <a:ea typeface="+mn-ea"/>
                <a:cs typeface="+mn-cs"/>
                <a:sym typeface="Helvetica Neue Medium"/>
              </a:defRPr>
            </a:pPr>
            <a:endParaRPr sz="1700"/>
          </a:p>
        </p:txBody>
      </p:sp>
      <p:pic>
        <p:nvPicPr>
          <p:cNvPr id="131" name="bird.png" descr="bird.png"/>
          <p:cNvPicPr>
            <a:picLocks noChangeAspect="1"/>
          </p:cNvPicPr>
          <p:nvPr/>
        </p:nvPicPr>
        <p:blipFill>
          <a:blip r:embed="rId4"/>
          <a:srcRect t="90" b="90"/>
          <a:stretch>
            <a:fillRect/>
          </a:stretch>
        </p:blipFill>
        <p:spPr>
          <a:xfrm>
            <a:off x="11383710" y="6212002"/>
            <a:ext cx="477505" cy="404148"/>
          </a:xfrm>
          <a:prstGeom prst="rect">
            <a:avLst/>
          </a:prstGeom>
          <a:ln w="12700">
            <a:miter lim="400000"/>
          </a:ln>
        </p:spPr>
      </p:pic>
      <p:sp>
        <p:nvSpPr>
          <p:cNvPr id="133" name="Rectangle"/>
          <p:cNvSpPr/>
          <p:nvPr/>
        </p:nvSpPr>
        <p:spPr>
          <a:xfrm>
            <a:off x="2402629" y="1937146"/>
            <a:ext cx="7386741" cy="2990058"/>
          </a:xfrm>
          <a:prstGeom prst="rect">
            <a:avLst/>
          </a:prstGeom>
          <a:gradFill>
            <a:gsLst>
              <a:gs pos="0">
                <a:srgbClr val="26490B">
                  <a:alpha val="81064"/>
                </a:srgbClr>
              </a:gs>
              <a:gs pos="100000">
                <a:srgbClr val="004052">
                  <a:alpha val="81064"/>
                </a:srgbClr>
              </a:gs>
            </a:gsLst>
            <a:lin ang="300376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34" name="OFFICIAL LAUNCH 2019"/>
          <p:cNvSpPr txBox="1"/>
          <p:nvPr/>
        </p:nvSpPr>
        <p:spPr>
          <a:xfrm>
            <a:off x="2646217" y="2501663"/>
            <a:ext cx="6899564" cy="186102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algn="ctr">
              <a:lnSpc>
                <a:spcPct val="70000"/>
              </a:lnSpc>
              <a:defRPr sz="4000" b="0">
                <a:solidFill>
                  <a:srgbClr val="FFFFFF"/>
                </a:solidFill>
                <a:latin typeface="Brandon Grotesque Medium"/>
                <a:ea typeface="Brandon Grotesque Medium"/>
                <a:cs typeface="Brandon Grotesque Medium"/>
                <a:sym typeface="Brandon Grotesque Medium"/>
              </a:defRPr>
            </a:pPr>
            <a:endParaRPr lang="en-US" sz="4800" dirty="0">
              <a:latin typeface="Brandon Grotesque Light" panose="020B0303020203060202"/>
              <a:ea typeface="Brandon Grotesque Bold"/>
              <a:cs typeface="Brandon Grotesque Bold"/>
              <a:sym typeface="Brandon Grotesque Bold"/>
            </a:endParaRPr>
          </a:p>
          <a:p>
            <a:pPr algn="ctr">
              <a:lnSpc>
                <a:spcPct val="70000"/>
              </a:lnSpc>
              <a:defRPr sz="4000" b="0">
                <a:solidFill>
                  <a:srgbClr val="FFFFFF"/>
                </a:solidFill>
                <a:latin typeface="Brandon Grotesque Medium"/>
                <a:ea typeface="Brandon Grotesque Medium"/>
                <a:cs typeface="Brandon Grotesque Medium"/>
                <a:sym typeface="Brandon Grotesque Medium"/>
              </a:defRPr>
            </a:pPr>
            <a:r>
              <a:rPr lang="en-US" sz="4800" dirty="0">
                <a:latin typeface="Brandon Grotesque Light" panose="020B0303020203060202"/>
                <a:ea typeface="Brandon Grotesque Bold"/>
                <a:cs typeface="Brandon Grotesque Bold"/>
                <a:sym typeface="Brandon Grotesque Bold"/>
              </a:rPr>
              <a:t>12 Core Elements of Candidate Assessment</a:t>
            </a:r>
          </a:p>
          <a:p>
            <a:pPr>
              <a:lnSpc>
                <a:spcPct val="70000"/>
              </a:lnSpc>
              <a:defRPr sz="4000" b="0">
                <a:solidFill>
                  <a:srgbClr val="FFFFFF"/>
                </a:solidFill>
                <a:latin typeface="Brandon Grotesque Medium"/>
                <a:ea typeface="Brandon Grotesque Medium"/>
                <a:cs typeface="Brandon Grotesque Medium"/>
                <a:sym typeface="Brandon Grotesque Medium"/>
              </a:defRPr>
            </a:pPr>
            <a:endParaRPr sz="2400" dirty="0">
              <a:latin typeface="Brandon Grotesque Light" panose="020B0303020203060202"/>
              <a:ea typeface="Brandon Grotesque Regular"/>
              <a:cs typeface="Brandon Grotesque Regular"/>
              <a:sym typeface="Brandon Grotesque Regular"/>
            </a:endParaRPr>
          </a:p>
        </p:txBody>
      </p:sp>
      <p:sp>
        <p:nvSpPr>
          <p:cNvPr id="2" name="TextBox 1"/>
          <p:cNvSpPr txBox="1"/>
          <p:nvPr/>
        </p:nvSpPr>
        <p:spPr>
          <a:xfrm>
            <a:off x="484328" y="5289452"/>
            <a:ext cx="5680364" cy="1015663"/>
          </a:xfrm>
          <a:prstGeom prst="rect">
            <a:avLst/>
          </a:prstGeom>
          <a:noFill/>
        </p:spPr>
        <p:txBody>
          <a:bodyPr wrap="square" rtlCol="0">
            <a:spAutoFit/>
          </a:bodyPr>
          <a:lstStyle/>
          <a:p>
            <a:r>
              <a:rPr lang="en-US" sz="2000" b="1" dirty="0">
                <a:solidFill>
                  <a:schemeClr val="bg1"/>
                </a:solidFill>
                <a:latin typeface="Brandon Grotesque Light" panose="020B0303020203060202"/>
              </a:rPr>
              <a:t>Emily Brown</a:t>
            </a:r>
          </a:p>
          <a:p>
            <a:r>
              <a:rPr lang="en-US" sz="2000" b="1" dirty="0">
                <a:solidFill>
                  <a:schemeClr val="bg1"/>
                </a:solidFill>
                <a:latin typeface="Brandon Grotesque Light" panose="020B0303020203060202"/>
              </a:rPr>
              <a:t>Equipping Coordinator, Global Missions</a:t>
            </a:r>
          </a:p>
          <a:p>
            <a:r>
              <a:rPr lang="en-US" sz="2000" b="1" dirty="0">
                <a:solidFill>
                  <a:schemeClr val="bg1"/>
                </a:solidFill>
                <a:latin typeface="Brandon Grotesque Light" panose="020B0303020203060202"/>
              </a:rPr>
              <a:t>Church of the Nazarene</a:t>
            </a:r>
          </a:p>
        </p:txBody>
      </p:sp>
    </p:spTree>
    <p:extLst>
      <p:ext uri="{BB962C8B-B14F-4D97-AF65-F5344CB8AC3E}">
        <p14:creationId xmlns:p14="http://schemas.microsoft.com/office/powerpoint/2010/main" val="390570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705C-C59C-8C4F-9E89-28F3C7D3F586}"/>
              </a:ext>
            </a:extLst>
          </p:cNvPr>
          <p:cNvSpPr>
            <a:spLocks noGrp="1"/>
          </p:cNvSpPr>
          <p:nvPr>
            <p:ph type="title"/>
          </p:nvPr>
        </p:nvSpPr>
        <p:spPr/>
        <p:txBody>
          <a:bodyPr>
            <a:normAutofit/>
          </a:bodyPr>
          <a:lstStyle/>
          <a:p>
            <a:pPr algn="ctr"/>
            <a:r>
              <a:rPr lang="en-US" sz="3600" dirty="0">
                <a:solidFill>
                  <a:srgbClr val="4F86A0"/>
                </a:solidFill>
                <a:latin typeface="Brandon Grotesque Light" panose="020B0303020203060202" pitchFamily="34" charset="77"/>
              </a:rPr>
              <a:t>1 Corinthians 1:26-31</a:t>
            </a:r>
            <a:endParaRPr lang="en-US" sz="3600" b="1" dirty="0">
              <a:solidFill>
                <a:srgbClr val="4F86A0"/>
              </a:solidFill>
              <a:latin typeface="Brandon Grotesque" panose="020B0503020203060202" pitchFamily="34" charset="77"/>
            </a:endParaRPr>
          </a:p>
        </p:txBody>
      </p:sp>
      <p:sp>
        <p:nvSpPr>
          <p:cNvPr id="3" name="Content Placeholder 2">
            <a:extLst>
              <a:ext uri="{FF2B5EF4-FFF2-40B4-BE49-F238E27FC236}">
                <a16:creationId xmlns:a16="http://schemas.microsoft.com/office/drawing/2014/main" id="{E4784B3C-1CBE-E144-9BD8-B1F0505AAD8E}"/>
              </a:ext>
            </a:extLst>
          </p:cNvPr>
          <p:cNvSpPr>
            <a:spLocks noGrp="1"/>
          </p:cNvSpPr>
          <p:nvPr>
            <p:ph idx="1"/>
          </p:nvPr>
        </p:nvSpPr>
        <p:spPr/>
        <p:txBody>
          <a:bodyPr>
            <a:normAutofit/>
          </a:bodyPr>
          <a:lstStyle/>
          <a:p>
            <a:pPr marL="0" indent="0">
              <a:buNone/>
            </a:pPr>
            <a:r>
              <a:rPr lang="en-US" b="1" baseline="30000" dirty="0">
                <a:latin typeface="Brandon Grotesque Light" panose="020B0303020203060202"/>
              </a:rPr>
              <a:t>26 </a:t>
            </a:r>
            <a:r>
              <a:rPr lang="en-US" dirty="0">
                <a:latin typeface="Brandon Grotesque Light" panose="020B0303020203060202"/>
              </a:rPr>
              <a:t>Brothers and sisters, think of what you were when you were called. Not many of you were wise by human standards; not many were influential; not many were of noble birth. </a:t>
            </a:r>
            <a:r>
              <a:rPr lang="en-US" b="1" baseline="30000" dirty="0">
                <a:latin typeface="Brandon Grotesque Light" panose="020B0303020203060202"/>
              </a:rPr>
              <a:t>27 </a:t>
            </a:r>
            <a:r>
              <a:rPr lang="en-US" dirty="0">
                <a:latin typeface="Brandon Grotesque Light" panose="020B0303020203060202"/>
              </a:rPr>
              <a:t>But God chose the foolish things of the world to shame the wise; God chose the weak things of the world to shame the strong. </a:t>
            </a:r>
            <a:r>
              <a:rPr lang="en-US" b="1" baseline="30000" dirty="0">
                <a:latin typeface="Brandon Grotesque Light" panose="020B0303020203060202"/>
              </a:rPr>
              <a:t>28 </a:t>
            </a:r>
            <a:r>
              <a:rPr lang="en-US" dirty="0">
                <a:latin typeface="Brandon Grotesque Light" panose="020B0303020203060202"/>
              </a:rPr>
              <a:t>God chose the lowly things of this world and the despised things—and the things that are not—to nullify the things that are, </a:t>
            </a:r>
            <a:r>
              <a:rPr lang="en-US" b="1" baseline="30000" dirty="0">
                <a:latin typeface="Brandon Grotesque Light" panose="020B0303020203060202"/>
              </a:rPr>
              <a:t>29 </a:t>
            </a:r>
            <a:r>
              <a:rPr lang="en-US" dirty="0">
                <a:latin typeface="Brandon Grotesque Light" panose="020B0303020203060202"/>
              </a:rPr>
              <a:t>so that no one may boast before him. </a:t>
            </a:r>
            <a:r>
              <a:rPr lang="en-US" b="1" baseline="30000" dirty="0">
                <a:latin typeface="Brandon Grotesque Light" panose="020B0303020203060202"/>
              </a:rPr>
              <a:t>30 </a:t>
            </a:r>
            <a:r>
              <a:rPr lang="en-US" dirty="0">
                <a:latin typeface="Brandon Grotesque Light" panose="020B0303020203060202"/>
              </a:rPr>
              <a:t>It is because of him that you are in Christ Jesus, who has become for us wisdom from God—that is, our righteousness, holiness and redemption. </a:t>
            </a:r>
            <a:r>
              <a:rPr lang="en-US" b="1" baseline="30000" dirty="0">
                <a:latin typeface="Brandon Grotesque Light" panose="020B0303020203060202"/>
              </a:rPr>
              <a:t>31 </a:t>
            </a:r>
            <a:r>
              <a:rPr lang="en-US" dirty="0">
                <a:latin typeface="Brandon Grotesque Light" panose="020B0303020203060202"/>
              </a:rPr>
              <a:t>Therefore, as it is written: “Let the one who boasts boast in the Lord.”</a:t>
            </a:r>
            <a:endParaRPr lang="en-US" sz="2400" dirty="0">
              <a:latin typeface="Brandon Grotesque Light" panose="020B0303020203060202"/>
            </a:endParaRPr>
          </a:p>
        </p:txBody>
      </p:sp>
    </p:spTree>
    <p:extLst>
      <p:ext uri="{BB962C8B-B14F-4D97-AF65-F5344CB8AC3E}">
        <p14:creationId xmlns:p14="http://schemas.microsoft.com/office/powerpoint/2010/main" val="264160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575C-9E76-FA48-B050-0C8A9925C643}"/>
              </a:ext>
            </a:extLst>
          </p:cNvPr>
          <p:cNvSpPr>
            <a:spLocks noGrp="1"/>
          </p:cNvSpPr>
          <p:nvPr>
            <p:ph type="title"/>
          </p:nvPr>
        </p:nvSpPr>
        <p:spPr>
          <a:xfrm>
            <a:off x="3546387" y="143454"/>
            <a:ext cx="8167817" cy="1172730"/>
          </a:xfrm>
        </p:spPr>
        <p:txBody>
          <a:bodyPr>
            <a:normAutofit/>
          </a:bodyPr>
          <a:lstStyle/>
          <a:p>
            <a:pPr algn="ctr"/>
            <a:r>
              <a:rPr lang="en-US" sz="3600" dirty="0">
                <a:solidFill>
                  <a:srgbClr val="56B181"/>
                </a:solidFill>
                <a:latin typeface="Brandon Grotesque Light" panose="020B0303020203060202" pitchFamily="34" charset="77"/>
              </a:rPr>
              <a:t>12 Core Elements of Candidate Assessment</a:t>
            </a:r>
            <a:endParaRPr lang="en-US" sz="3600" b="1" dirty="0">
              <a:solidFill>
                <a:srgbClr val="56B181"/>
              </a:solidFill>
              <a:latin typeface="Brandon Grotesque" panose="020B0503020203060202" pitchFamily="34" charset="77"/>
            </a:endParaRPr>
          </a:p>
        </p:txBody>
      </p:sp>
      <p:sp>
        <p:nvSpPr>
          <p:cNvPr id="3" name="Content Placeholder 2">
            <a:extLst>
              <a:ext uri="{FF2B5EF4-FFF2-40B4-BE49-F238E27FC236}">
                <a16:creationId xmlns:a16="http://schemas.microsoft.com/office/drawing/2014/main" id="{1FB2462D-F0BB-6F45-AEB9-84A3861B6C83}"/>
              </a:ext>
            </a:extLst>
          </p:cNvPr>
          <p:cNvSpPr>
            <a:spLocks noGrp="1"/>
          </p:cNvSpPr>
          <p:nvPr>
            <p:ph idx="1"/>
          </p:nvPr>
        </p:nvSpPr>
        <p:spPr>
          <a:xfrm>
            <a:off x="3307677" y="1538288"/>
            <a:ext cx="8645236" cy="4932652"/>
          </a:xfrm>
        </p:spPr>
        <p:txBody>
          <a:bodyPr>
            <a:normAutofit lnSpcReduction="10000"/>
          </a:bodyPr>
          <a:lstStyle/>
          <a:p>
            <a:r>
              <a:rPr lang="en-US" b="1" dirty="0">
                <a:latin typeface="Brandon Grotesque Light" panose="020B0303020203060202"/>
              </a:rPr>
              <a:t>Context:</a:t>
            </a:r>
          </a:p>
          <a:p>
            <a:pPr lvl="1"/>
            <a:r>
              <a:rPr lang="en-US" dirty="0">
                <a:latin typeface="Brandon Grotesque Light" panose="020B0303020203060202"/>
              </a:rPr>
              <a:t>Created collaboratively with our regional teams.</a:t>
            </a:r>
          </a:p>
          <a:p>
            <a:pPr marL="457200" lvl="1" indent="0">
              <a:buNone/>
            </a:pPr>
            <a:endParaRPr lang="en-US" dirty="0">
              <a:latin typeface="Brandon Grotesque Light" panose="020B0303020203060202"/>
            </a:endParaRPr>
          </a:p>
          <a:p>
            <a:r>
              <a:rPr lang="en-US" b="1" dirty="0">
                <a:latin typeface="Brandon Grotesque Light" panose="020B0303020203060202"/>
              </a:rPr>
              <a:t>Implementation:</a:t>
            </a:r>
          </a:p>
          <a:p>
            <a:pPr lvl="1"/>
            <a:r>
              <a:rPr lang="en-US" dirty="0">
                <a:latin typeface="Brandon Grotesque Light" panose="020B0303020203060202"/>
              </a:rPr>
              <a:t>Introduced to candidates at the preliminary training, </a:t>
            </a:r>
            <a:r>
              <a:rPr lang="en-US" i="1" dirty="0">
                <a:latin typeface="Brandon Grotesque Light" panose="020B0303020203060202"/>
              </a:rPr>
              <a:t>Explore</a:t>
            </a:r>
            <a:r>
              <a:rPr lang="en-US" dirty="0">
                <a:latin typeface="Brandon Grotesque Light" panose="020B0303020203060202"/>
              </a:rPr>
              <a:t>.</a:t>
            </a:r>
          </a:p>
          <a:p>
            <a:pPr lvl="1"/>
            <a:r>
              <a:rPr lang="en-US" dirty="0">
                <a:latin typeface="Brandon Grotesque Light" panose="020B0303020203060202"/>
              </a:rPr>
              <a:t>Used for mobilization assessment and candidate’s self assessment.</a:t>
            </a:r>
          </a:p>
          <a:p>
            <a:pPr lvl="1"/>
            <a:r>
              <a:rPr lang="en-US" dirty="0">
                <a:latin typeface="Brandon Grotesque Light" panose="020B0303020203060202"/>
              </a:rPr>
              <a:t>Continued assessment through a global working document, the Candidate Readiness Profile (CRP).</a:t>
            </a:r>
          </a:p>
          <a:p>
            <a:pPr lvl="1"/>
            <a:r>
              <a:rPr lang="en-US" dirty="0">
                <a:latin typeface="Brandon Grotesque Light" panose="020B0303020203060202"/>
              </a:rPr>
              <a:t>Rubric for further trainings.</a:t>
            </a:r>
          </a:p>
          <a:p>
            <a:pPr marL="457200" lvl="1" indent="0">
              <a:buNone/>
            </a:pPr>
            <a:endParaRPr lang="en-US" dirty="0">
              <a:latin typeface="Brandon Grotesque Light" panose="020B0303020203060202"/>
            </a:endParaRPr>
          </a:p>
          <a:p>
            <a:r>
              <a:rPr lang="en-US" b="1" dirty="0">
                <a:latin typeface="Brandon Grotesque Light" panose="020B0303020203060202"/>
              </a:rPr>
              <a:t>What are we looking for?</a:t>
            </a:r>
          </a:p>
          <a:p>
            <a:pPr lvl="1"/>
            <a:r>
              <a:rPr lang="en-US" dirty="0">
                <a:latin typeface="Brandon Grotesque Light" panose="020B0303020203060202"/>
              </a:rPr>
              <a:t>Cultural Intelligence &lt; Cultural Humility</a:t>
            </a:r>
          </a:p>
        </p:txBody>
      </p:sp>
    </p:spTree>
    <p:extLst>
      <p:ext uri="{BB962C8B-B14F-4D97-AF65-F5344CB8AC3E}">
        <p14:creationId xmlns:p14="http://schemas.microsoft.com/office/powerpoint/2010/main" val="207480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0817-5C03-3248-846D-17D279D4B017}"/>
              </a:ext>
            </a:extLst>
          </p:cNvPr>
          <p:cNvSpPr>
            <a:spLocks noGrp="1"/>
          </p:cNvSpPr>
          <p:nvPr>
            <p:ph type="title"/>
          </p:nvPr>
        </p:nvSpPr>
        <p:spPr>
          <a:xfrm>
            <a:off x="838200" y="247136"/>
            <a:ext cx="10515600" cy="963828"/>
          </a:xfrm>
        </p:spPr>
        <p:txBody>
          <a:bodyPr>
            <a:normAutofit/>
          </a:bodyPr>
          <a:lstStyle/>
          <a:p>
            <a:pPr algn="ctr"/>
            <a:r>
              <a:rPr lang="en-US" sz="3600" dirty="0">
                <a:solidFill>
                  <a:schemeClr val="bg1"/>
                </a:solidFill>
                <a:latin typeface="Brandon Grotesque Light" panose="020B0303020203060202" pitchFamily="34" charset="77"/>
              </a:rPr>
              <a:t>12 Core Elements of Candidate Assessment</a:t>
            </a:r>
            <a:endParaRPr lang="en-US" sz="3600" b="1" dirty="0">
              <a:solidFill>
                <a:schemeClr val="bg1"/>
              </a:solidFill>
              <a:latin typeface="Brandon Grotesque" panose="020B0503020203060202" pitchFamily="34" charset="77"/>
            </a:endParaRPr>
          </a:p>
        </p:txBody>
      </p:sp>
      <p:sp>
        <p:nvSpPr>
          <p:cNvPr id="4" name="Rectangle 3"/>
          <p:cNvSpPr/>
          <p:nvPr/>
        </p:nvSpPr>
        <p:spPr>
          <a:xfrm>
            <a:off x="396240" y="2391817"/>
            <a:ext cx="5284124" cy="3539430"/>
          </a:xfrm>
          <a:prstGeom prst="rect">
            <a:avLst/>
          </a:prstGeom>
        </p:spPr>
        <p:txBody>
          <a:bodyPr wrap="square">
            <a:spAutoFit/>
          </a:bodyPr>
          <a:lstStyle/>
          <a:p>
            <a:r>
              <a:rPr lang="en-US" sz="3200" dirty="0">
                <a:latin typeface="Brandon Grotesque Light" panose="020B0303020203060202"/>
              </a:rPr>
              <a:t>1. Spiritual Maturity</a:t>
            </a:r>
          </a:p>
          <a:p>
            <a:r>
              <a:rPr lang="en-US" sz="3200" dirty="0">
                <a:latin typeface="Brandon Grotesque Light" panose="020B0303020203060202"/>
              </a:rPr>
              <a:t>2. Clarity of Call</a:t>
            </a:r>
          </a:p>
          <a:p>
            <a:r>
              <a:rPr lang="en-US" sz="3200" dirty="0">
                <a:latin typeface="Brandon Grotesque Light" panose="020B0303020203060202"/>
              </a:rPr>
              <a:t>3. Relationship Management</a:t>
            </a:r>
          </a:p>
          <a:p>
            <a:r>
              <a:rPr lang="en-US" sz="3200" dirty="0">
                <a:latin typeface="Brandon Grotesque Light" panose="020B0303020203060202"/>
              </a:rPr>
              <a:t>4. Holistic Wellness</a:t>
            </a:r>
          </a:p>
          <a:p>
            <a:r>
              <a:rPr lang="en-US" sz="3200" dirty="0">
                <a:latin typeface="Brandon Grotesque Light" panose="020B0303020203060202"/>
              </a:rPr>
              <a:t>5. Cross-Cultural Experience &amp; Adaptability</a:t>
            </a:r>
          </a:p>
          <a:p>
            <a:r>
              <a:rPr lang="en-US" sz="3200" dirty="0">
                <a:latin typeface="Brandon Grotesque Light" panose="020B0303020203060202"/>
              </a:rPr>
              <a:t>6. Church Involvement</a:t>
            </a:r>
          </a:p>
        </p:txBody>
      </p:sp>
      <p:sp>
        <p:nvSpPr>
          <p:cNvPr id="5" name="Rectangle 4"/>
          <p:cNvSpPr/>
          <p:nvPr/>
        </p:nvSpPr>
        <p:spPr>
          <a:xfrm>
            <a:off x="6096000" y="2391816"/>
            <a:ext cx="5486400" cy="3539430"/>
          </a:xfrm>
          <a:prstGeom prst="rect">
            <a:avLst/>
          </a:prstGeom>
        </p:spPr>
        <p:txBody>
          <a:bodyPr wrap="square">
            <a:spAutoFit/>
          </a:bodyPr>
          <a:lstStyle/>
          <a:p>
            <a:r>
              <a:rPr lang="en-US" sz="3200" dirty="0">
                <a:latin typeface="Brandon Grotesque Light" panose="020B0303020203060202"/>
              </a:rPr>
              <a:t>7. Professional Development</a:t>
            </a:r>
          </a:p>
          <a:p>
            <a:r>
              <a:rPr lang="en-US" sz="3200" dirty="0">
                <a:latin typeface="Brandon Grotesque Light" panose="020B0303020203060202"/>
              </a:rPr>
              <a:t>8. Educational Preparation</a:t>
            </a:r>
          </a:p>
          <a:p>
            <a:r>
              <a:rPr lang="en-US" sz="3200" dirty="0">
                <a:latin typeface="Brandon Grotesque Light" panose="020B0303020203060202"/>
              </a:rPr>
              <a:t>9. Theological Coherence</a:t>
            </a:r>
          </a:p>
          <a:p>
            <a:r>
              <a:rPr lang="en-US" sz="3200" dirty="0">
                <a:latin typeface="Brandon Grotesque Light" panose="020B0303020203060202"/>
              </a:rPr>
              <a:t>10. Missions Evangelism Foundations</a:t>
            </a:r>
          </a:p>
          <a:p>
            <a:r>
              <a:rPr lang="en-US" sz="3200" dirty="0">
                <a:latin typeface="Brandon Grotesque Light" panose="020B0303020203060202"/>
              </a:rPr>
              <a:t>11. Global Perspectives</a:t>
            </a:r>
          </a:p>
          <a:p>
            <a:r>
              <a:rPr lang="en-US" sz="3200" dirty="0">
                <a:latin typeface="Brandon Grotesque Light" panose="020B0303020203060202"/>
              </a:rPr>
              <a:t>12. Financial Responsibility</a:t>
            </a:r>
          </a:p>
        </p:txBody>
      </p:sp>
    </p:spTree>
    <p:extLst>
      <p:ext uri="{BB962C8B-B14F-4D97-AF65-F5344CB8AC3E}">
        <p14:creationId xmlns:p14="http://schemas.microsoft.com/office/powerpoint/2010/main" val="34896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fade">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fade">
                                      <p:cBhvr>
                                        <p:cTn id="57" dur="500"/>
                                        <p:tgtEl>
                                          <p:spTgt spid="5">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fade">
                                      <p:cBhvr>
                                        <p:cTn id="6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848325923"/>
              </p:ext>
            </p:extLst>
          </p:nvPr>
        </p:nvGraphicFramePr>
        <p:xfrm>
          <a:off x="562707" y="548640"/>
          <a:ext cx="10986867" cy="56283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6657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848325923"/>
              </p:ext>
            </p:extLst>
          </p:nvPr>
        </p:nvGraphicFramePr>
        <p:xfrm>
          <a:off x="562707" y="548640"/>
          <a:ext cx="10986867" cy="56283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872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848325923"/>
              </p:ext>
            </p:extLst>
          </p:nvPr>
        </p:nvGraphicFramePr>
        <p:xfrm>
          <a:off x="562707" y="548640"/>
          <a:ext cx="10986867" cy="56283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281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705C-C59C-8C4F-9E89-28F3C7D3F586}"/>
              </a:ext>
            </a:extLst>
          </p:cNvPr>
          <p:cNvSpPr>
            <a:spLocks noGrp="1"/>
          </p:cNvSpPr>
          <p:nvPr>
            <p:ph type="title"/>
          </p:nvPr>
        </p:nvSpPr>
        <p:spPr/>
        <p:txBody>
          <a:bodyPr>
            <a:normAutofit/>
          </a:bodyPr>
          <a:lstStyle/>
          <a:p>
            <a:pPr algn="ctr"/>
            <a:r>
              <a:rPr lang="en-US" sz="3600" dirty="0">
                <a:solidFill>
                  <a:srgbClr val="4F86A0"/>
                </a:solidFill>
                <a:latin typeface="Brandon Grotesque Light" panose="020B0303020203060202" pitchFamily="34" charset="77"/>
              </a:rPr>
              <a:t>Breakout Group Discussion Questions:</a:t>
            </a:r>
            <a:endParaRPr lang="en-US" sz="3600" b="1" dirty="0">
              <a:solidFill>
                <a:srgbClr val="4F86A0"/>
              </a:solidFill>
              <a:latin typeface="Brandon Grotesque" panose="020B0503020203060202" pitchFamily="34" charset="77"/>
            </a:endParaRPr>
          </a:p>
        </p:txBody>
      </p:sp>
      <p:sp>
        <p:nvSpPr>
          <p:cNvPr id="3" name="Content Placeholder 2">
            <a:extLst>
              <a:ext uri="{FF2B5EF4-FFF2-40B4-BE49-F238E27FC236}">
                <a16:creationId xmlns:a16="http://schemas.microsoft.com/office/drawing/2014/main" id="{E4784B3C-1CBE-E144-9BD8-B1F0505AAD8E}"/>
              </a:ext>
            </a:extLst>
          </p:cNvPr>
          <p:cNvSpPr>
            <a:spLocks noGrp="1"/>
          </p:cNvSpPr>
          <p:nvPr>
            <p:ph idx="1"/>
          </p:nvPr>
        </p:nvSpPr>
        <p:spPr/>
        <p:txBody>
          <a:bodyPr>
            <a:normAutofit/>
          </a:bodyPr>
          <a:lstStyle/>
          <a:p>
            <a:r>
              <a:rPr lang="en-US" dirty="0">
                <a:latin typeface="Brandon Grotesque Light" panose="020B0303020203060202"/>
              </a:rPr>
              <a:t>How does your organization assess missionary candidates?</a:t>
            </a:r>
          </a:p>
          <a:p>
            <a:r>
              <a:rPr lang="en-US" dirty="0">
                <a:latin typeface="Brandon Grotesque Light" panose="020B0303020203060202"/>
              </a:rPr>
              <a:t>How would you define these 12 Core Elements? Are there similarities or differences?</a:t>
            </a:r>
          </a:p>
          <a:p>
            <a:r>
              <a:rPr lang="en-US" dirty="0">
                <a:latin typeface="Brandon Grotesque Light" panose="020B0303020203060202"/>
              </a:rPr>
              <a:t>Is there one Element that is more important than the other or would you weigh them equally?</a:t>
            </a:r>
          </a:p>
          <a:p>
            <a:r>
              <a:rPr lang="en-US" dirty="0">
                <a:latin typeface="Brandon Grotesque Light" panose="020B0303020203060202"/>
              </a:rPr>
              <a:t>How does your organization prioritize assessment? </a:t>
            </a:r>
          </a:p>
        </p:txBody>
      </p:sp>
    </p:spTree>
    <p:extLst>
      <p:ext uri="{BB962C8B-B14F-4D97-AF65-F5344CB8AC3E}">
        <p14:creationId xmlns:p14="http://schemas.microsoft.com/office/powerpoint/2010/main" val="1966409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445</Words>
  <Application>Microsoft Office PowerPoint</Application>
  <PresentationFormat>Widescreen</PresentationFormat>
  <Paragraphs>39</Paragraphs>
  <Slides>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Arial</vt:lpstr>
      <vt:lpstr>Brandon Grotesque</vt:lpstr>
      <vt:lpstr>Brandon Grotesque Bold</vt:lpstr>
      <vt:lpstr>Brandon Grotesque Light</vt:lpstr>
      <vt:lpstr>Brandon Grotesque Regular</vt:lpstr>
      <vt:lpstr>Calibri</vt:lpstr>
      <vt:lpstr>Calibri Light</vt:lpstr>
      <vt:lpstr>Helvetica Neue Medium</vt:lpstr>
      <vt:lpstr>Lato-Light</vt:lpstr>
      <vt:lpstr>Lato-Regular</vt:lpstr>
      <vt:lpstr>Office Theme</vt:lpstr>
      <vt:lpstr>PowerPoint Presentation</vt:lpstr>
      <vt:lpstr>1 Corinthians 1:26-31</vt:lpstr>
      <vt:lpstr>12 Core Elements of Candidate Assessment</vt:lpstr>
      <vt:lpstr>12 Core Elements of Candidate Assessment</vt:lpstr>
      <vt:lpstr>PowerPoint Presentation</vt:lpstr>
      <vt:lpstr>PowerPoint Presentation</vt:lpstr>
      <vt:lpstr>PowerPoint Presentation</vt:lpstr>
      <vt:lpstr>Breakout Group 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Ralph</cp:lastModifiedBy>
  <cp:revision>27</cp:revision>
  <dcterms:created xsi:type="dcterms:W3CDTF">2019-09-27T15:43:42Z</dcterms:created>
  <dcterms:modified xsi:type="dcterms:W3CDTF">2020-05-19T17:17:16Z</dcterms:modified>
</cp:coreProperties>
</file>